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7" r:id="rId2"/>
    <p:sldId id="258" r:id="rId3"/>
    <p:sldId id="259" r:id="rId4"/>
    <p:sldId id="260" r:id="rId5"/>
    <p:sldId id="261" r:id="rId6"/>
    <p:sldId id="268" r:id="rId7"/>
    <p:sldId id="262" r:id="rId8"/>
    <p:sldId id="263" r:id="rId9"/>
    <p:sldId id="270" r:id="rId10"/>
    <p:sldId id="271" r:id="rId11"/>
    <p:sldId id="272" r:id="rId12"/>
    <p:sldId id="273" r:id="rId13"/>
    <p:sldId id="264" r:id="rId14"/>
    <p:sldId id="265" r:id="rId15"/>
    <p:sldId id="269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03"/>
  </p:normalViewPr>
  <p:slideViewPr>
    <p:cSldViewPr>
      <p:cViewPr varScale="1">
        <p:scale>
          <a:sx n="98" d="100"/>
          <a:sy n="98" d="100"/>
        </p:scale>
        <p:origin x="140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62810-B4A7-42A0-8892-DADC5AFA273F}" type="datetimeFigureOut">
              <a:rPr lang="en-US" smtClean="0"/>
              <a:t>11/3/23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67511-CF4C-4672-802B-09805806A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766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496F-78D0-448B-9A51-B38CE13EBEF5}" type="datetimeFigureOut">
              <a:rPr lang="en-US" smtClean="0"/>
              <a:t>11/3/23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164-0A92-4222-91D9-AC9722E2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80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496F-78D0-448B-9A51-B38CE13EBEF5}" type="datetimeFigureOut">
              <a:rPr lang="en-US" smtClean="0"/>
              <a:t>11/3/23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164-0A92-4222-91D9-AC9722E2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94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496F-78D0-448B-9A51-B38CE13EBEF5}" type="datetimeFigureOut">
              <a:rPr lang="en-US" smtClean="0"/>
              <a:t>11/3/23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164-0A92-4222-91D9-AC9722E2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58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496F-78D0-448B-9A51-B38CE13EBEF5}" type="datetimeFigureOut">
              <a:rPr lang="en-US" smtClean="0"/>
              <a:t>11/3/23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164-0A92-4222-91D9-AC9722E2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16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496F-78D0-448B-9A51-B38CE13EBEF5}" type="datetimeFigureOut">
              <a:rPr lang="en-US" smtClean="0"/>
              <a:t>11/3/23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164-0A92-4222-91D9-AC9722E2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333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496F-78D0-448B-9A51-B38CE13EBEF5}" type="datetimeFigureOut">
              <a:rPr lang="en-US" smtClean="0"/>
              <a:t>11/3/23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164-0A92-4222-91D9-AC9722E2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07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496F-78D0-448B-9A51-B38CE13EBEF5}" type="datetimeFigureOut">
              <a:rPr lang="en-US" smtClean="0"/>
              <a:t>11/3/23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164-0A92-4222-91D9-AC9722E2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37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496F-78D0-448B-9A51-B38CE13EBEF5}" type="datetimeFigureOut">
              <a:rPr lang="en-US" smtClean="0"/>
              <a:t>11/3/23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164-0A92-4222-91D9-AC9722E2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621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496F-78D0-448B-9A51-B38CE13EBEF5}" type="datetimeFigureOut">
              <a:rPr lang="en-US" smtClean="0"/>
              <a:t>11/3/23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164-0A92-4222-91D9-AC9722E2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96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496F-78D0-448B-9A51-B38CE13EBEF5}" type="datetimeFigureOut">
              <a:rPr lang="en-US" smtClean="0"/>
              <a:t>11/3/23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164-0A92-4222-91D9-AC9722E2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77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496F-78D0-448B-9A51-B38CE13EBEF5}" type="datetimeFigureOut">
              <a:rPr lang="en-US" smtClean="0"/>
              <a:t>11/3/23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164-0A92-4222-91D9-AC9722E2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92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F496F-78D0-448B-9A51-B38CE13EBEF5}" type="datetimeFigureOut">
              <a:rPr lang="en-US" smtClean="0"/>
              <a:t>11/3/23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164-0A92-4222-91D9-AC9722E2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4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DEFINISI TEORI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conctruct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, </a:t>
            </a:r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proposisi</a:t>
            </a:r>
            <a:r>
              <a:rPr lang="en-US" dirty="0"/>
              <a:t> yang </a:t>
            </a:r>
            <a:r>
              <a:rPr lang="en-US" dirty="0" err="1"/>
              <a:t>menggambarkan</a:t>
            </a:r>
            <a:r>
              <a:rPr lang="en-US" dirty="0"/>
              <a:t> </a:t>
            </a:r>
            <a:r>
              <a:rPr lang="en-US" dirty="0" err="1"/>
              <a:t>fenomena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sistematis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penentuan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(</a:t>
            </a:r>
            <a:r>
              <a:rPr lang="en-US" dirty="0" err="1"/>
              <a:t>memprediksi</a:t>
            </a:r>
            <a:r>
              <a:rPr lang="en-US" dirty="0"/>
              <a:t>) </a:t>
            </a:r>
            <a:r>
              <a:rPr lang="en-US" dirty="0" err="1"/>
              <a:t>fenomena</a:t>
            </a:r>
            <a:r>
              <a:rPr lang="en-US" dirty="0"/>
              <a:t> </a:t>
            </a:r>
            <a:r>
              <a:rPr lang="en-US" dirty="0" err="1"/>
              <a:t>alam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34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/>
              <a:t>KONSEP-CONSTRUCT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24549"/>
          </a:xfrm>
        </p:spPr>
        <p:txBody>
          <a:bodyPr/>
          <a:lstStyle/>
          <a:p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pemikiran</a:t>
            </a:r>
            <a:r>
              <a:rPr lang="en-US" dirty="0"/>
              <a:t> </a:t>
            </a:r>
            <a:r>
              <a:rPr lang="en-US" dirty="0" err="1"/>
              <a:t>peneliti</a:t>
            </a:r>
            <a:r>
              <a:rPr lang="en-US" dirty="0"/>
              <a:t> yang </a:t>
            </a:r>
            <a:r>
              <a:rPr lang="en-US" dirty="0" err="1"/>
              <a:t>kemudian</a:t>
            </a:r>
            <a:r>
              <a:rPr lang="en-US" dirty="0"/>
              <a:t> di </a:t>
            </a:r>
            <a:r>
              <a:rPr lang="en-US" dirty="0" err="1"/>
              <a:t>komunikasikan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orang lain</a:t>
            </a:r>
          </a:p>
          <a:p>
            <a:r>
              <a:rPr lang="en-US" dirty="0" err="1"/>
              <a:t>Contoh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/>
              <a:t>“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berkomunikasi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prestasi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“</a:t>
            </a:r>
          </a:p>
          <a:p>
            <a:pPr marL="0" indent="0">
              <a:buNone/>
            </a:pPr>
            <a:r>
              <a:rPr lang="en-US" dirty="0"/>
              <a:t>             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komunikasi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</a:t>
            </a:r>
            <a:r>
              <a:rPr lang="en-US" dirty="0" err="1"/>
              <a:t>prestasi</a:t>
            </a:r>
            <a:r>
              <a:rPr lang="en-US" dirty="0"/>
              <a:t> </a:t>
            </a:r>
            <a:r>
              <a:rPr lang="en-US" dirty="0" err="1"/>
              <a:t>akademik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</a:t>
            </a:r>
            <a:r>
              <a:rPr lang="en-US" dirty="0" err="1"/>
              <a:t>mahasiswa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85800" y="4724400"/>
            <a:ext cx="97674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85800" y="5334000"/>
            <a:ext cx="97674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85800" y="5791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345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384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err="1"/>
              <a:t>Sambungan</a:t>
            </a:r>
            <a:r>
              <a:rPr lang="en-US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abstraksi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realilitas</a:t>
            </a:r>
            <a:r>
              <a:rPr lang="en-US" dirty="0"/>
              <a:t> yang </a:t>
            </a:r>
            <a:r>
              <a:rPr lang="en-US" dirty="0" err="1"/>
              <a:t>tersusun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mengklasifikasikan</a:t>
            </a:r>
            <a:r>
              <a:rPr lang="en-US" dirty="0"/>
              <a:t> </a:t>
            </a:r>
            <a:r>
              <a:rPr lang="en-US" dirty="0" err="1"/>
              <a:t>fenomena</a:t>
            </a:r>
            <a:r>
              <a:rPr lang="en-US" dirty="0"/>
              <a:t> (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obyek</a:t>
            </a:r>
            <a:r>
              <a:rPr lang="en-US" dirty="0"/>
              <a:t>, </a:t>
            </a:r>
            <a:r>
              <a:rPr lang="en-US" dirty="0" err="1"/>
              <a:t>kejadian</a:t>
            </a:r>
            <a:r>
              <a:rPr lang="en-US" dirty="0"/>
              <a:t>,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proses)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kesamaan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endParaRPr lang="en-US" dirty="0"/>
          </a:p>
          <a:p>
            <a:r>
              <a:rPr lang="en-US" dirty="0"/>
              <a:t>Construct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konsep-konsep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abstrak</a:t>
            </a:r>
            <a:r>
              <a:rPr lang="en-US" dirty="0"/>
              <a:t>,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makna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yang </a:t>
            </a:r>
            <a:r>
              <a:rPr lang="en-US" dirty="0" err="1"/>
              <a:t>sengaja</a:t>
            </a:r>
            <a:r>
              <a:rPr lang="en-US" dirty="0"/>
              <a:t> </a:t>
            </a:r>
            <a:r>
              <a:rPr lang="en-US" dirty="0" err="1"/>
              <a:t>diadopsi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817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err="1"/>
              <a:t>Sambungan</a:t>
            </a:r>
            <a:r>
              <a:rPr lang="en-US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Kepuasan</a:t>
            </a:r>
            <a:r>
              <a:rPr lang="en-US" dirty="0"/>
              <a:t> 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… (</a:t>
            </a:r>
            <a:r>
              <a:rPr lang="en-US" dirty="0" err="1"/>
              <a:t>perasaan</a:t>
            </a:r>
            <a:r>
              <a:rPr lang="en-US" dirty="0"/>
              <a:t> </a:t>
            </a:r>
            <a:r>
              <a:rPr lang="en-US" dirty="0" err="1"/>
              <a:t>puas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puas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Kepuasan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construct…(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tanggapan</a:t>
            </a:r>
            <a:r>
              <a:rPr lang="en-US" dirty="0"/>
              <a:t>) : </a:t>
            </a:r>
            <a:r>
              <a:rPr lang="en-US" dirty="0" err="1"/>
              <a:t>tugas-tugas</a:t>
            </a:r>
            <a:r>
              <a:rPr lang="en-US" dirty="0"/>
              <a:t> yang </a:t>
            </a:r>
            <a:r>
              <a:rPr lang="en-US" dirty="0" err="1"/>
              <a:t>dikerjakan</a:t>
            </a:r>
            <a:r>
              <a:rPr lang="en-US" dirty="0"/>
              <a:t>, </a:t>
            </a:r>
            <a:r>
              <a:rPr lang="en-US" dirty="0" err="1"/>
              <a:t>atasannya</a:t>
            </a:r>
            <a:r>
              <a:rPr lang="en-US" dirty="0"/>
              <a:t>, </a:t>
            </a:r>
            <a:r>
              <a:rPr lang="en-US" dirty="0" err="1"/>
              <a:t>rekan</a:t>
            </a:r>
            <a:r>
              <a:rPr lang="en-US" dirty="0"/>
              <a:t> </a:t>
            </a:r>
            <a:r>
              <a:rPr lang="en-US" dirty="0" err="1"/>
              <a:t>kerjanya</a:t>
            </a:r>
            <a:r>
              <a:rPr lang="en-US" dirty="0"/>
              <a:t>, </a:t>
            </a:r>
            <a:r>
              <a:rPr lang="en-US" dirty="0" err="1"/>
              <a:t>kompensasi</a:t>
            </a:r>
            <a:r>
              <a:rPr lang="en-US" dirty="0"/>
              <a:t> </a:t>
            </a:r>
            <a:r>
              <a:rPr lang="en-US" dirty="0" err="1"/>
              <a:t>pekerjaannya</a:t>
            </a:r>
            <a:r>
              <a:rPr lang="en-US" dirty="0"/>
              <a:t>, </a:t>
            </a:r>
            <a:r>
              <a:rPr lang="en-US" dirty="0" err="1"/>
              <a:t>promosi</a:t>
            </a:r>
            <a:r>
              <a:rPr lang="en-US" dirty="0"/>
              <a:t> </a:t>
            </a:r>
            <a:r>
              <a:rPr lang="en-US" dirty="0" err="1"/>
              <a:t>kariernya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594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886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err="1"/>
              <a:t>Sambungan</a:t>
            </a:r>
            <a:r>
              <a:rPr lang="en-US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4030"/>
            <a:ext cx="8229600" cy="506213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800" dirty="0"/>
              <a:t>Construct </a:t>
            </a:r>
            <a:r>
              <a:rPr lang="en-US" sz="3800" dirty="0" err="1"/>
              <a:t>kepuasan</a:t>
            </a:r>
            <a:r>
              <a:rPr lang="en-US" sz="3800" dirty="0"/>
              <a:t> </a:t>
            </a:r>
            <a:r>
              <a:rPr lang="en-US" sz="3800" dirty="0" err="1"/>
              <a:t>kerja</a:t>
            </a:r>
            <a:r>
              <a:rPr lang="en-US" sz="3800" dirty="0"/>
              <a:t> :</a:t>
            </a:r>
            <a:r>
              <a:rPr lang="en-US" dirty="0"/>
              <a:t> </a:t>
            </a:r>
          </a:p>
          <a:p>
            <a:r>
              <a:rPr lang="en-US" sz="3600" dirty="0" err="1"/>
              <a:t>Dimensi</a:t>
            </a:r>
            <a:r>
              <a:rPr lang="en-US" sz="3600" dirty="0"/>
              <a:t> </a:t>
            </a:r>
            <a:r>
              <a:rPr lang="en-US" sz="3600" dirty="0" err="1"/>
              <a:t>kepuasan</a:t>
            </a:r>
            <a:r>
              <a:rPr lang="en-US" sz="3600" dirty="0"/>
              <a:t>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tugas</a:t>
            </a:r>
            <a:r>
              <a:rPr lang="en-US" sz="3600" dirty="0"/>
              <a:t> (</a:t>
            </a:r>
            <a:r>
              <a:rPr lang="en-US" sz="3600" dirty="0" err="1"/>
              <a:t>konsep</a:t>
            </a:r>
            <a:r>
              <a:rPr lang="en-US" sz="3600" dirty="0"/>
              <a:t> : </a:t>
            </a:r>
            <a:r>
              <a:rPr lang="en-US" sz="3600" dirty="0" err="1"/>
              <a:t>rutinitas</a:t>
            </a:r>
            <a:r>
              <a:rPr lang="en-US" sz="3600" dirty="0"/>
              <a:t>, </a:t>
            </a:r>
            <a:r>
              <a:rPr lang="en-US" sz="3600" dirty="0" err="1"/>
              <a:t>kompleksitas</a:t>
            </a:r>
            <a:r>
              <a:rPr lang="en-US" sz="3600" dirty="0"/>
              <a:t>, </a:t>
            </a:r>
            <a:r>
              <a:rPr lang="en-US" sz="3600" dirty="0" err="1"/>
              <a:t>kegunaan</a:t>
            </a:r>
            <a:r>
              <a:rPr lang="en-US" sz="3600" dirty="0"/>
              <a:t>, </a:t>
            </a:r>
            <a:r>
              <a:rPr lang="en-US" sz="3600" dirty="0" err="1"/>
              <a:t>kesesuaian</a:t>
            </a:r>
            <a:r>
              <a:rPr lang="en-US" sz="3600" dirty="0"/>
              <a:t>, </a:t>
            </a:r>
            <a:r>
              <a:rPr lang="en-US" sz="3600" dirty="0" err="1"/>
              <a:t>tantangan</a:t>
            </a:r>
            <a:r>
              <a:rPr lang="en-US" sz="3600" dirty="0"/>
              <a:t> </a:t>
            </a:r>
            <a:r>
              <a:rPr lang="en-US" sz="3600" dirty="0" err="1"/>
              <a:t>dsb</a:t>
            </a:r>
            <a:r>
              <a:rPr lang="en-US" sz="3600" dirty="0"/>
              <a:t>..)</a:t>
            </a:r>
          </a:p>
          <a:p>
            <a:endParaRPr lang="en-US" sz="3600" dirty="0"/>
          </a:p>
          <a:p>
            <a:r>
              <a:rPr lang="en-US" sz="3600" dirty="0" err="1"/>
              <a:t>Dimensi</a:t>
            </a:r>
            <a:r>
              <a:rPr lang="en-US" sz="3600" dirty="0"/>
              <a:t> </a:t>
            </a:r>
            <a:r>
              <a:rPr lang="en-US" sz="3600" dirty="0" err="1"/>
              <a:t>kepuasan</a:t>
            </a:r>
            <a:r>
              <a:rPr lang="en-US" sz="3600" dirty="0"/>
              <a:t>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atasan</a:t>
            </a:r>
            <a:r>
              <a:rPr lang="en-US" sz="3600" dirty="0"/>
              <a:t> (</a:t>
            </a:r>
            <a:r>
              <a:rPr lang="en-US" sz="3600" dirty="0" err="1"/>
              <a:t>konsep</a:t>
            </a:r>
            <a:r>
              <a:rPr lang="en-US" sz="3600" dirty="0"/>
              <a:t>: </a:t>
            </a:r>
            <a:r>
              <a:rPr lang="en-US" sz="3600" dirty="0" err="1"/>
              <a:t>pengaruh,intelegensi</a:t>
            </a:r>
            <a:r>
              <a:rPr lang="en-US" sz="3600" dirty="0"/>
              <a:t>, </a:t>
            </a:r>
            <a:r>
              <a:rPr lang="en-US" sz="3600" dirty="0" err="1"/>
              <a:t>prestasi</a:t>
            </a:r>
            <a:r>
              <a:rPr lang="en-US" sz="3600" dirty="0"/>
              <a:t>, </a:t>
            </a:r>
            <a:r>
              <a:rPr lang="en-US" sz="3600" dirty="0" err="1"/>
              <a:t>perhatian</a:t>
            </a:r>
            <a:r>
              <a:rPr lang="en-US" sz="3600" dirty="0"/>
              <a:t>, </a:t>
            </a:r>
            <a:r>
              <a:rPr lang="en-US" sz="3600" dirty="0" err="1"/>
              <a:t>tanggung</a:t>
            </a:r>
            <a:r>
              <a:rPr lang="en-US" sz="3600" dirty="0"/>
              <a:t> </a:t>
            </a:r>
            <a:r>
              <a:rPr lang="en-US" sz="3600" dirty="0" err="1"/>
              <a:t>jawasb</a:t>
            </a:r>
            <a:r>
              <a:rPr lang="en-US" sz="3600" dirty="0"/>
              <a:t> </a:t>
            </a:r>
            <a:r>
              <a:rPr lang="en-US" sz="3600" dirty="0" err="1"/>
              <a:t>dsb</a:t>
            </a:r>
            <a:r>
              <a:rPr lang="en-US" sz="3600" dirty="0"/>
              <a:t>..)</a:t>
            </a:r>
          </a:p>
          <a:p>
            <a:endParaRPr lang="en-US" sz="3600" dirty="0"/>
          </a:p>
          <a:p>
            <a:r>
              <a:rPr lang="en-US" sz="3600" dirty="0" err="1"/>
              <a:t>Dimensi</a:t>
            </a:r>
            <a:r>
              <a:rPr lang="en-US" sz="3600" dirty="0"/>
              <a:t> </a:t>
            </a:r>
            <a:r>
              <a:rPr lang="en-US" sz="3600" dirty="0" err="1"/>
              <a:t>kepuasan</a:t>
            </a:r>
            <a:r>
              <a:rPr lang="en-US" sz="3600" dirty="0"/>
              <a:t>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rekan</a:t>
            </a:r>
            <a:r>
              <a:rPr lang="en-US" sz="3600" dirty="0"/>
              <a:t> </a:t>
            </a:r>
            <a:r>
              <a:rPr lang="en-US" sz="3600" dirty="0" err="1"/>
              <a:t>kerja</a:t>
            </a:r>
            <a:r>
              <a:rPr lang="en-US" sz="3600" dirty="0"/>
              <a:t> (</a:t>
            </a:r>
            <a:r>
              <a:rPr lang="en-US" sz="3600" dirty="0" err="1"/>
              <a:t>konsep</a:t>
            </a:r>
            <a:r>
              <a:rPr lang="en-US" sz="3600" dirty="0"/>
              <a:t>: </a:t>
            </a:r>
            <a:r>
              <a:rPr lang="en-US" sz="3600" dirty="0" err="1"/>
              <a:t>stimulasi</a:t>
            </a:r>
            <a:r>
              <a:rPr lang="en-US" sz="3600" dirty="0"/>
              <a:t>, </a:t>
            </a:r>
            <a:r>
              <a:rPr lang="en-US" sz="3600" dirty="0" err="1"/>
              <a:t>ambisi</a:t>
            </a:r>
            <a:r>
              <a:rPr lang="en-US" sz="3600" dirty="0"/>
              <a:t>, </a:t>
            </a:r>
            <a:r>
              <a:rPr lang="en-US" sz="3600" dirty="0" err="1"/>
              <a:t>loyalitas</a:t>
            </a:r>
            <a:r>
              <a:rPr lang="en-US" sz="3600" dirty="0"/>
              <a:t>, </a:t>
            </a:r>
            <a:r>
              <a:rPr lang="en-US" sz="3600" dirty="0" err="1"/>
              <a:t>sikap</a:t>
            </a:r>
            <a:r>
              <a:rPr lang="en-US" sz="3600" dirty="0"/>
              <a:t>, </a:t>
            </a:r>
            <a:r>
              <a:rPr lang="en-US" sz="3600" dirty="0" err="1"/>
              <a:t>tanggung</a:t>
            </a:r>
            <a:r>
              <a:rPr lang="en-US" sz="3600" dirty="0"/>
              <a:t> </a:t>
            </a:r>
            <a:r>
              <a:rPr lang="en-US" sz="3600" dirty="0" err="1"/>
              <a:t>jawab</a:t>
            </a:r>
            <a:r>
              <a:rPr lang="en-US" sz="3600" dirty="0"/>
              <a:t> </a:t>
            </a:r>
            <a:r>
              <a:rPr lang="en-US" sz="3600" dirty="0" err="1"/>
              <a:t>dsb</a:t>
            </a:r>
            <a:r>
              <a:rPr lang="en-US" sz="3600" dirty="0"/>
              <a:t>..)</a:t>
            </a:r>
          </a:p>
          <a:p>
            <a:endParaRPr lang="en-US" sz="3600" dirty="0"/>
          </a:p>
          <a:p>
            <a:r>
              <a:rPr lang="en-US" sz="3600" dirty="0" err="1"/>
              <a:t>Dimensi</a:t>
            </a:r>
            <a:r>
              <a:rPr lang="en-US" sz="3600" dirty="0"/>
              <a:t> </a:t>
            </a:r>
            <a:r>
              <a:rPr lang="en-US" sz="3600" dirty="0" err="1"/>
              <a:t>kepuasan</a:t>
            </a:r>
            <a:r>
              <a:rPr lang="en-US" sz="3600" dirty="0"/>
              <a:t>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kompensasi</a:t>
            </a:r>
            <a:r>
              <a:rPr lang="en-US" sz="3600" dirty="0"/>
              <a:t> (</a:t>
            </a:r>
            <a:r>
              <a:rPr lang="en-US" sz="3600" dirty="0" err="1"/>
              <a:t>konsep</a:t>
            </a:r>
            <a:r>
              <a:rPr lang="en-US" sz="3600" dirty="0"/>
              <a:t>: </a:t>
            </a:r>
            <a:r>
              <a:rPr lang="en-US" sz="3600" dirty="0" err="1"/>
              <a:t>kewajaran</a:t>
            </a:r>
            <a:r>
              <a:rPr lang="en-US" sz="3600" dirty="0"/>
              <a:t>, </a:t>
            </a:r>
            <a:r>
              <a:rPr lang="en-US" sz="3600" dirty="0" err="1"/>
              <a:t>kesesuaian</a:t>
            </a:r>
            <a:r>
              <a:rPr lang="en-US" sz="3600" dirty="0"/>
              <a:t>, </a:t>
            </a:r>
            <a:r>
              <a:rPr lang="en-US" sz="3600" dirty="0" err="1"/>
              <a:t>keinginan</a:t>
            </a:r>
            <a:r>
              <a:rPr lang="en-US" sz="3600" dirty="0"/>
              <a:t>, </a:t>
            </a:r>
            <a:r>
              <a:rPr lang="en-US" sz="3600" dirty="0" err="1"/>
              <a:t>keamanan</a:t>
            </a:r>
            <a:r>
              <a:rPr lang="en-US" sz="3600" dirty="0"/>
              <a:t>, </a:t>
            </a:r>
            <a:r>
              <a:rPr lang="en-US" sz="3600" dirty="0" err="1"/>
              <a:t>nilai</a:t>
            </a:r>
            <a:r>
              <a:rPr lang="en-US" sz="3600" dirty="0"/>
              <a:t>, </a:t>
            </a:r>
            <a:r>
              <a:rPr lang="en-US" sz="3600" dirty="0" err="1"/>
              <a:t>dsb</a:t>
            </a:r>
            <a:r>
              <a:rPr lang="en-US" sz="3600" dirty="0"/>
              <a:t>…)</a:t>
            </a:r>
          </a:p>
          <a:p>
            <a:endParaRPr lang="en-US" sz="3600" dirty="0"/>
          </a:p>
          <a:p>
            <a:r>
              <a:rPr lang="en-US" sz="3600" dirty="0" err="1"/>
              <a:t>Dimensi</a:t>
            </a:r>
            <a:r>
              <a:rPr lang="en-US" sz="3600" dirty="0"/>
              <a:t> </a:t>
            </a:r>
            <a:r>
              <a:rPr lang="en-US" sz="3600" dirty="0" err="1"/>
              <a:t>kepuasan</a:t>
            </a:r>
            <a:r>
              <a:rPr lang="en-US" sz="3600" dirty="0"/>
              <a:t>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promosi</a:t>
            </a:r>
            <a:r>
              <a:rPr lang="en-US" sz="3600" dirty="0"/>
              <a:t> (</a:t>
            </a:r>
            <a:r>
              <a:rPr lang="en-US" sz="3600" dirty="0" err="1"/>
              <a:t>Konsep</a:t>
            </a:r>
            <a:r>
              <a:rPr lang="en-US" sz="3600" dirty="0"/>
              <a:t> : </a:t>
            </a:r>
            <a:r>
              <a:rPr lang="en-US" sz="3600" dirty="0" err="1"/>
              <a:t>kesempatan</a:t>
            </a:r>
            <a:r>
              <a:rPr lang="en-US" sz="3600" dirty="0"/>
              <a:t>, </a:t>
            </a:r>
            <a:r>
              <a:rPr lang="en-US" sz="3600" dirty="0" err="1"/>
              <a:t>kebijakan</a:t>
            </a:r>
            <a:r>
              <a:rPr lang="en-US" sz="3600" dirty="0"/>
              <a:t>, </a:t>
            </a:r>
            <a:r>
              <a:rPr lang="en-US" sz="3600" dirty="0" err="1"/>
              <a:t>keterbukaan</a:t>
            </a:r>
            <a:r>
              <a:rPr lang="en-US" sz="3600" dirty="0"/>
              <a:t>, </a:t>
            </a:r>
            <a:r>
              <a:rPr lang="en-US" sz="3600" dirty="0" err="1"/>
              <a:t>keadilan</a:t>
            </a:r>
            <a:r>
              <a:rPr lang="en-US" sz="3600" dirty="0"/>
              <a:t>, </a:t>
            </a:r>
            <a:r>
              <a:rPr lang="en-US" sz="3600" dirty="0" err="1"/>
              <a:t>keterbatasan</a:t>
            </a:r>
            <a:r>
              <a:rPr lang="en-US" sz="3600" dirty="0"/>
              <a:t> </a:t>
            </a:r>
            <a:r>
              <a:rPr lang="en-US" sz="3600" dirty="0" err="1"/>
              <a:t>dsb</a:t>
            </a:r>
            <a:r>
              <a:rPr lang="en-US" sz="3600" dirty="0"/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849633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Kerangka</a:t>
            </a:r>
            <a:r>
              <a:rPr lang="en-US" dirty="0"/>
              <a:t> </a:t>
            </a:r>
            <a:r>
              <a:rPr lang="en-US" dirty="0" err="1"/>
              <a:t>Teori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/>
              <a:t>Mengidentifikasi</a:t>
            </a:r>
            <a:r>
              <a:rPr lang="en-US" dirty="0"/>
              <a:t> </a:t>
            </a:r>
            <a:r>
              <a:rPr lang="en-US" dirty="0" err="1"/>
              <a:t>variabel-variabel</a:t>
            </a:r>
            <a:r>
              <a:rPr lang="en-US" dirty="0"/>
              <a:t> yang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keterkaitan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Menunjukkan</a:t>
            </a:r>
            <a:r>
              <a:rPr lang="en-US" dirty="0"/>
              <a:t>  </a:t>
            </a:r>
            <a:r>
              <a:rPr lang="en-US" dirty="0" err="1"/>
              <a:t>keterkaitan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menyertakan</a:t>
            </a:r>
            <a:r>
              <a:rPr lang="en-US" dirty="0"/>
              <a:t> </a:t>
            </a:r>
            <a:r>
              <a:rPr lang="en-US" dirty="0" err="1"/>
              <a:t>referensi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terdahulu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284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VARIABEL PENELITIAN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proksi</a:t>
            </a:r>
            <a:r>
              <a:rPr lang="en-US" dirty="0"/>
              <a:t> (proxy)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representasi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construct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diukur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nilai</a:t>
            </a:r>
            <a:endParaRPr lang="en-US" dirty="0"/>
          </a:p>
          <a:p>
            <a:r>
              <a:rPr lang="en-US" dirty="0" err="1"/>
              <a:t>Tipe-tipe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:</a:t>
            </a:r>
          </a:p>
          <a:p>
            <a:pPr marL="514350" indent="-514350">
              <a:buAutoNum type="arabicPeriod"/>
            </a:pP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: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/>
              <a:t>	a.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Independen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b.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dependen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c. </a:t>
            </a:r>
            <a:r>
              <a:rPr lang="en-US" dirty="0" err="1"/>
              <a:t>variabel</a:t>
            </a:r>
            <a:r>
              <a:rPr lang="en-US" dirty="0"/>
              <a:t> moderating</a:t>
            </a:r>
          </a:p>
          <a:p>
            <a:pPr marL="0" indent="0">
              <a:buNone/>
            </a:pPr>
            <a:r>
              <a:rPr lang="en-US" dirty="0"/>
              <a:t>	d. </a:t>
            </a:r>
            <a:r>
              <a:rPr lang="en-US" dirty="0" err="1"/>
              <a:t>Variabel</a:t>
            </a:r>
            <a:r>
              <a:rPr lang="en-US" dirty="0"/>
              <a:t> intervening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468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pPr algn="r"/>
            <a:r>
              <a:rPr lang="en-US" sz="2800" dirty="0" err="1"/>
              <a:t>Sambungan</a:t>
            </a:r>
            <a:r>
              <a:rPr lang="en-US" sz="2800" dirty="0"/>
              <a:t>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variabel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a.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kontinu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b.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katagori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dirty="0" err="1"/>
              <a:t>Perlakuan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/>
              <a:t>	a.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aktif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b.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atribut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819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Kerangka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Theory or Model </a:t>
            </a:r>
            <a:r>
              <a:rPr lang="en-US" dirty="0" err="1"/>
              <a:t>Replikasi</a:t>
            </a:r>
            <a:r>
              <a:rPr lang="en-US" dirty="0"/>
              <a:t> (</a:t>
            </a:r>
            <a:r>
              <a:rPr lang="en-US" dirty="0" err="1"/>
              <a:t>kerangka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model </a:t>
            </a:r>
            <a:r>
              <a:rPr lang="en-US" dirty="0" err="1"/>
              <a:t>replikasi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konstruk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menambah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. </a:t>
            </a:r>
            <a:r>
              <a:rPr lang="en-US" dirty="0" err="1"/>
              <a:t>Biasanya</a:t>
            </a:r>
            <a:r>
              <a:rPr lang="en-US" dirty="0"/>
              <a:t> yang </a:t>
            </a:r>
            <a:r>
              <a:rPr lang="en-US" dirty="0" err="1"/>
              <a:t>membedakan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lain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lingkup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obyeknya</a:t>
            </a:r>
            <a:r>
              <a:rPr lang="en-US" dirty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: </a:t>
            </a:r>
          </a:p>
          <a:p>
            <a:pPr marL="0" indent="0">
              <a:buNone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penerimaan</a:t>
            </a:r>
            <a:r>
              <a:rPr lang="en-US" dirty="0"/>
              <a:t> </a:t>
            </a:r>
            <a:r>
              <a:rPr lang="en-US" dirty="0" err="1"/>
              <a:t>konsumen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3G Mobile Service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UTAUT (</a:t>
            </a:r>
            <a:r>
              <a:rPr lang="en-US" dirty="0" err="1"/>
              <a:t>Venkatesh</a:t>
            </a:r>
            <a:r>
              <a:rPr lang="en-US" dirty="0"/>
              <a:t> et al, 2003)</a:t>
            </a:r>
          </a:p>
          <a:p>
            <a:pPr marL="0" indent="0">
              <a:buNone/>
            </a:pPr>
            <a:r>
              <a:rPr lang="en-US" dirty="0"/>
              <a:t>---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penambahan</a:t>
            </a:r>
            <a:r>
              <a:rPr lang="en-US" dirty="0"/>
              <a:t>/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err="1"/>
              <a:t>pengurangan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kerangka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err="1"/>
              <a:t>replikatif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level </a:t>
            </a:r>
            <a:r>
              <a:rPr lang="en-US" dirty="0" err="1"/>
              <a:t>prosiding</a:t>
            </a:r>
            <a:r>
              <a:rPr lang="en-US" dirty="0"/>
              <a:t> (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kebaruan</a:t>
            </a:r>
            <a:r>
              <a:rPr lang="en-US" dirty="0"/>
              <a:t>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sumbangan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keilmuan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969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48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2. Theory or model </a:t>
            </a:r>
            <a:r>
              <a:rPr lang="en-US" dirty="0" err="1"/>
              <a:t>Extention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Penelitian</a:t>
            </a:r>
            <a:r>
              <a:rPr lang="en-US" dirty="0"/>
              <a:t> yang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kerangka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yang </a:t>
            </a:r>
            <a:r>
              <a:rPr lang="en-US" dirty="0" err="1"/>
              <a:t>dikembangkan</a:t>
            </a:r>
            <a:r>
              <a:rPr lang="en-US" dirty="0"/>
              <a:t>. </a:t>
            </a:r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penambahan</a:t>
            </a:r>
            <a:r>
              <a:rPr lang="en-US" dirty="0"/>
              <a:t> </a:t>
            </a:r>
            <a:r>
              <a:rPr lang="en-US" dirty="0" err="1"/>
              <a:t>konstruk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yang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literatur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pengumpulan</a:t>
            </a:r>
            <a:r>
              <a:rPr lang="en-US" dirty="0"/>
              <a:t> data </a:t>
            </a:r>
            <a:r>
              <a:rPr lang="en-US" dirty="0" err="1"/>
              <a:t>awal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2117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400" dirty="0" err="1"/>
              <a:t>Contoh</a:t>
            </a:r>
            <a:r>
              <a:rPr lang="en-US" sz="3400" dirty="0"/>
              <a:t> : </a:t>
            </a:r>
          </a:p>
          <a:p>
            <a:pPr marL="514350" indent="-514350">
              <a:buAutoNum type="arabicPeriod"/>
            </a:pPr>
            <a:r>
              <a:rPr lang="en-US" sz="3400" dirty="0" err="1"/>
              <a:t>Penelitian</a:t>
            </a:r>
            <a:r>
              <a:rPr lang="en-US" sz="3400" dirty="0"/>
              <a:t> </a:t>
            </a:r>
            <a:r>
              <a:rPr lang="en-US" sz="3400" dirty="0" err="1"/>
              <a:t>tentang</a:t>
            </a:r>
            <a:r>
              <a:rPr lang="en-US" sz="3400" dirty="0"/>
              <a:t> </a:t>
            </a:r>
            <a:r>
              <a:rPr lang="en-US" sz="3400" dirty="0" err="1"/>
              <a:t>penerimaan</a:t>
            </a:r>
            <a:r>
              <a:rPr lang="en-US" sz="3400" dirty="0"/>
              <a:t> </a:t>
            </a:r>
            <a:r>
              <a:rPr lang="en-US" sz="3400" dirty="0" err="1"/>
              <a:t>konsumen</a:t>
            </a:r>
            <a:r>
              <a:rPr lang="en-US" sz="3400" dirty="0"/>
              <a:t> </a:t>
            </a:r>
            <a:r>
              <a:rPr lang="en-US" sz="3400" dirty="0" err="1"/>
              <a:t>akan</a:t>
            </a:r>
            <a:r>
              <a:rPr lang="en-US" sz="3400" dirty="0"/>
              <a:t> 3G Mobile Service </a:t>
            </a:r>
            <a:r>
              <a:rPr lang="en-US" sz="3400" dirty="0" err="1"/>
              <a:t>dengan</a:t>
            </a:r>
            <a:r>
              <a:rPr lang="en-US" sz="3400" dirty="0"/>
              <a:t> </a:t>
            </a:r>
            <a:r>
              <a:rPr lang="en-US" sz="3400" dirty="0" err="1"/>
              <a:t>menggunakan</a:t>
            </a:r>
            <a:r>
              <a:rPr lang="en-US" sz="3400" dirty="0"/>
              <a:t> UTAUT (</a:t>
            </a:r>
            <a:r>
              <a:rPr lang="en-US" sz="3400" dirty="0" err="1"/>
              <a:t>Venkatesh</a:t>
            </a:r>
            <a:r>
              <a:rPr lang="en-US" sz="3400" dirty="0"/>
              <a:t> et al, 2003) </a:t>
            </a:r>
            <a:r>
              <a:rPr lang="en-US" sz="3400" dirty="0" err="1"/>
              <a:t>dengan</a:t>
            </a:r>
            <a:r>
              <a:rPr lang="en-US" sz="3400" dirty="0"/>
              <a:t> 4 </a:t>
            </a:r>
            <a:r>
              <a:rPr lang="en-US" sz="3400" dirty="0" err="1"/>
              <a:t>variabel</a:t>
            </a:r>
            <a:r>
              <a:rPr lang="en-US" sz="3400" dirty="0"/>
              <a:t> </a:t>
            </a:r>
            <a:r>
              <a:rPr lang="en-US" sz="3400" dirty="0" err="1"/>
              <a:t>independen</a:t>
            </a:r>
            <a:endParaRPr lang="en-US" sz="3400" dirty="0"/>
          </a:p>
          <a:p>
            <a:pPr marL="514350" indent="-514350">
              <a:buAutoNum type="arabicPeriod"/>
            </a:pPr>
            <a:endParaRPr lang="en-US" sz="3400" dirty="0"/>
          </a:p>
          <a:p>
            <a:pPr marL="514350" indent="-514350">
              <a:buAutoNum type="arabicPeriod"/>
            </a:pPr>
            <a:r>
              <a:rPr lang="en-US" sz="3400" dirty="0" err="1"/>
              <a:t>Penelitian</a:t>
            </a:r>
            <a:r>
              <a:rPr lang="en-US" sz="3400" dirty="0"/>
              <a:t> </a:t>
            </a:r>
            <a:r>
              <a:rPr lang="en-US" sz="3400" dirty="0" err="1"/>
              <a:t>tentang</a:t>
            </a:r>
            <a:r>
              <a:rPr lang="en-US" sz="3400" dirty="0"/>
              <a:t> </a:t>
            </a:r>
            <a:r>
              <a:rPr lang="en-US" sz="3400" dirty="0" err="1"/>
              <a:t>penerimaan</a:t>
            </a:r>
            <a:r>
              <a:rPr lang="en-US" sz="3400" dirty="0"/>
              <a:t> </a:t>
            </a:r>
            <a:r>
              <a:rPr lang="en-US" sz="3400" dirty="0" err="1"/>
              <a:t>konsumen</a:t>
            </a:r>
            <a:r>
              <a:rPr lang="en-US" sz="3400" dirty="0"/>
              <a:t> </a:t>
            </a:r>
            <a:r>
              <a:rPr lang="en-US" sz="3400" dirty="0" err="1"/>
              <a:t>akan</a:t>
            </a:r>
            <a:r>
              <a:rPr lang="en-US" sz="3400" dirty="0"/>
              <a:t> 3G Mobile Service </a:t>
            </a:r>
            <a:r>
              <a:rPr lang="en-US" sz="3400" dirty="0" err="1"/>
              <a:t>dengan</a:t>
            </a:r>
            <a:r>
              <a:rPr lang="en-US" sz="3400" dirty="0"/>
              <a:t> </a:t>
            </a:r>
            <a:r>
              <a:rPr lang="en-US" sz="3400" dirty="0" err="1"/>
              <a:t>menggunakan</a:t>
            </a:r>
            <a:r>
              <a:rPr lang="en-US" sz="3400" dirty="0"/>
              <a:t> UTAUT (</a:t>
            </a:r>
            <a:r>
              <a:rPr lang="en-US" sz="3400" dirty="0" err="1"/>
              <a:t>Venkatesh</a:t>
            </a:r>
            <a:r>
              <a:rPr lang="en-US" sz="3400" dirty="0"/>
              <a:t> et al, 2012) </a:t>
            </a:r>
            <a:r>
              <a:rPr lang="en-US" sz="3400" dirty="0" err="1"/>
              <a:t>dengan</a:t>
            </a:r>
            <a:r>
              <a:rPr lang="en-US" sz="3400" dirty="0"/>
              <a:t> </a:t>
            </a:r>
            <a:r>
              <a:rPr lang="en-US" sz="3400" dirty="0" err="1"/>
              <a:t>penambahan</a:t>
            </a:r>
            <a:r>
              <a:rPr lang="en-US" sz="3400" dirty="0"/>
              <a:t> 3 </a:t>
            </a:r>
            <a:r>
              <a:rPr lang="en-US" sz="3400" dirty="0" err="1"/>
              <a:t>variabel</a:t>
            </a:r>
            <a:r>
              <a:rPr lang="en-US" sz="3400" dirty="0"/>
              <a:t> </a:t>
            </a:r>
            <a:r>
              <a:rPr lang="en-US" sz="3400" dirty="0" err="1"/>
              <a:t>independen</a:t>
            </a:r>
            <a:r>
              <a:rPr lang="en-US" sz="3400" dirty="0"/>
              <a:t> (hedonic motivation, price value, Habit)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754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2117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3. Theory or model modification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penguranagn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penambahan</a:t>
            </a:r>
            <a:r>
              <a:rPr lang="en-US" dirty="0"/>
              <a:t> </a:t>
            </a:r>
            <a:r>
              <a:rPr lang="en-US" dirty="0" err="1"/>
              <a:t>konstruk</a:t>
            </a:r>
            <a:r>
              <a:rPr lang="en-US" dirty="0"/>
              <a:t>, </a:t>
            </a:r>
            <a:r>
              <a:rPr lang="en-US" dirty="0" err="1"/>
              <a:t>penguranagn</a:t>
            </a:r>
            <a:r>
              <a:rPr lang="en-US" dirty="0"/>
              <a:t> </a:t>
            </a:r>
            <a:r>
              <a:rPr lang="en-US" dirty="0" err="1"/>
              <a:t>konstruk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, </a:t>
            </a:r>
            <a:r>
              <a:rPr lang="en-US" dirty="0" err="1"/>
              <a:t>misal</a:t>
            </a:r>
            <a:r>
              <a:rPr lang="en-US" dirty="0"/>
              <a:t> rigor (</a:t>
            </a:r>
            <a:r>
              <a:rPr lang="en-US" dirty="0" err="1"/>
              <a:t>hati-hati</a:t>
            </a:r>
            <a:r>
              <a:rPr lang="en-US" dirty="0"/>
              <a:t>).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penguranagn</a:t>
            </a:r>
            <a:r>
              <a:rPr lang="en-US" dirty="0"/>
              <a:t> </a:t>
            </a:r>
            <a:r>
              <a:rPr lang="en-US" dirty="0" err="1"/>
              <a:t>konstruk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penyelesaian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diungkapkan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tercermin</a:t>
            </a:r>
            <a:r>
              <a:rPr lang="en-US" dirty="0"/>
              <a:t>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perolehan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variance </a:t>
            </a:r>
            <a:r>
              <a:rPr lang="en-US" dirty="0" err="1"/>
              <a:t>atau</a:t>
            </a:r>
            <a:r>
              <a:rPr lang="en-US" dirty="0"/>
              <a:t> adjusted R2 yang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konstruk</a:t>
            </a:r>
            <a:r>
              <a:rPr lang="en-US" dirty="0"/>
              <a:t> yang </a:t>
            </a:r>
            <a:r>
              <a:rPr lang="en-US" dirty="0" err="1"/>
              <a:t>dikurangi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340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4. New Theory or Model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model </a:t>
            </a:r>
            <a:r>
              <a:rPr lang="en-US" dirty="0" err="1"/>
              <a:t>baru</a:t>
            </a:r>
            <a:r>
              <a:rPr lang="en-US" dirty="0"/>
              <a:t>. </a:t>
            </a:r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yang </a:t>
            </a:r>
            <a:r>
              <a:rPr lang="en-US" dirty="0" err="1"/>
              <a:t>benar-benar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. </a:t>
            </a:r>
            <a:r>
              <a:rPr lang="en-US" dirty="0" err="1"/>
              <a:t>Konstruk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yang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benar-benar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literatur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pengumpulan</a:t>
            </a:r>
            <a:r>
              <a:rPr lang="en-US" dirty="0"/>
              <a:t> data </a:t>
            </a:r>
            <a:r>
              <a:rPr lang="en-US" dirty="0" err="1"/>
              <a:t>awal</a:t>
            </a:r>
            <a:r>
              <a:rPr lang="en-US" dirty="0"/>
              <a:t>, yang </a:t>
            </a:r>
            <a:r>
              <a:rPr lang="en-US" dirty="0" err="1"/>
              <a:t>diraskan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Theory of Reasoned Action</a:t>
            </a:r>
          </a:p>
          <a:p>
            <a:pPr marL="0" indent="0">
              <a:buNone/>
            </a:pPr>
            <a:r>
              <a:rPr lang="en-US" dirty="0"/>
              <a:t>(TRA)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Theory of Planned </a:t>
            </a:r>
            <a:r>
              <a:rPr lang="en-US" dirty="0" err="1"/>
              <a:t>Behaviour</a:t>
            </a:r>
            <a:r>
              <a:rPr lang="en-US" dirty="0"/>
              <a:t> (TPB)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Technology Acceptance Model (TRA)</a:t>
            </a:r>
          </a:p>
        </p:txBody>
      </p:sp>
    </p:spTree>
    <p:extLst>
      <p:ext uri="{BB962C8B-B14F-4D97-AF65-F5344CB8AC3E}">
        <p14:creationId xmlns:p14="http://schemas.microsoft.com/office/powerpoint/2010/main" val="2820641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r"/>
            <a:r>
              <a:rPr lang="en-US" sz="3200" dirty="0" err="1"/>
              <a:t>Sambungan</a:t>
            </a:r>
            <a:r>
              <a:rPr lang="en-US" sz="3200"/>
              <a:t>….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operasional</a:t>
            </a:r>
            <a:r>
              <a:rPr lang="en-US" dirty="0"/>
              <a:t> 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mengoperasionalisasikan</a:t>
            </a:r>
            <a:r>
              <a:rPr lang="en-US" dirty="0"/>
              <a:t> construct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peneliti</a:t>
            </a:r>
            <a:r>
              <a:rPr lang="en-US" dirty="0"/>
              <a:t> yang lain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replikasi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construct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206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pPr algn="l"/>
            <a:r>
              <a:rPr lang="en-US" sz="2800" dirty="0" err="1"/>
              <a:t>Contoh</a:t>
            </a:r>
            <a:r>
              <a:rPr lang="en-US" sz="2800" dirty="0"/>
              <a:t>: Model Unified Theory of Acceptance And Use of Technology (UTAUT) (</a:t>
            </a:r>
            <a:r>
              <a:rPr lang="en-US" sz="2800" dirty="0" err="1"/>
              <a:t>Venkatesh</a:t>
            </a:r>
            <a:r>
              <a:rPr lang="en-US" sz="2800" dirty="0"/>
              <a:t> et al., 2003)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D:\METODE PENELITIAN PPT\pic_Image2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1295400"/>
            <a:ext cx="77724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681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err="1"/>
              <a:t>Keterangan</a:t>
            </a:r>
            <a:r>
              <a:rPr lang="en-US" dirty="0"/>
              <a:t>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267200" cy="475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Variabel</a:t>
            </a:r>
            <a:r>
              <a:rPr lang="en-US" dirty="0"/>
              <a:t> Dependent :</a:t>
            </a:r>
          </a:p>
          <a:p>
            <a:pPr marL="0" indent="0">
              <a:buNone/>
            </a:pPr>
            <a:r>
              <a:rPr lang="en-US" dirty="0"/>
              <a:t>	use behavior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Independen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/>
              <a:t>1. Performance Expectancy</a:t>
            </a:r>
          </a:p>
          <a:p>
            <a:pPr marL="0" indent="0">
              <a:buNone/>
            </a:pPr>
            <a:r>
              <a:rPr lang="en-US" dirty="0"/>
              <a:t>2. Effort Expectancy</a:t>
            </a:r>
          </a:p>
          <a:p>
            <a:pPr marL="0" indent="0">
              <a:buNone/>
            </a:pPr>
            <a:r>
              <a:rPr lang="en-US" dirty="0"/>
              <a:t>3. Social </a:t>
            </a:r>
            <a:r>
              <a:rPr lang="en-US" dirty="0" err="1"/>
              <a:t>Influency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4. Facilitating Conditions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219200"/>
            <a:ext cx="3962400" cy="490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Variabel</a:t>
            </a:r>
            <a:r>
              <a:rPr lang="en-US" dirty="0"/>
              <a:t> Intervening :</a:t>
            </a:r>
          </a:p>
          <a:p>
            <a:pPr marL="0" indent="0">
              <a:buNone/>
            </a:pPr>
            <a:r>
              <a:rPr lang="en-US" dirty="0"/>
              <a:t>behavioral intention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Variabel</a:t>
            </a:r>
            <a:r>
              <a:rPr lang="en-US" dirty="0"/>
              <a:t> Moderating :</a:t>
            </a:r>
          </a:p>
          <a:p>
            <a:pPr marL="514350" indent="-514350">
              <a:buAutoNum type="arabicPeriod"/>
            </a:pPr>
            <a:r>
              <a:rPr lang="en-US" dirty="0"/>
              <a:t>Age</a:t>
            </a:r>
          </a:p>
          <a:p>
            <a:pPr marL="514350" indent="-514350">
              <a:buAutoNum type="arabicPeriod"/>
            </a:pPr>
            <a:r>
              <a:rPr lang="en-US" dirty="0"/>
              <a:t>Gender</a:t>
            </a:r>
          </a:p>
          <a:p>
            <a:pPr marL="514350" indent="-514350">
              <a:buAutoNum type="arabicPeriod"/>
            </a:pPr>
            <a:r>
              <a:rPr lang="en-US" dirty="0"/>
              <a:t>Experience</a:t>
            </a:r>
          </a:p>
          <a:p>
            <a:pPr marL="514350" indent="-514350">
              <a:buAutoNum type="arabicPeriod"/>
            </a:pPr>
            <a:r>
              <a:rPr lang="en-US" dirty="0"/>
              <a:t>Voluntariness of use</a:t>
            </a:r>
          </a:p>
        </p:txBody>
      </p:sp>
    </p:spTree>
    <p:extLst>
      <p:ext uri="{BB962C8B-B14F-4D97-AF65-F5344CB8AC3E}">
        <p14:creationId xmlns:p14="http://schemas.microsoft.com/office/powerpoint/2010/main" val="3313935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Kerangka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Yang </a:t>
            </a:r>
            <a:r>
              <a:rPr lang="en-US" dirty="0" err="1"/>
              <a:t>Baik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nama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Ada </a:t>
            </a:r>
            <a:r>
              <a:rPr lang="en-US" dirty="0" err="1"/>
              <a:t>penjelasan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variabel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Ada </a:t>
            </a:r>
            <a:r>
              <a:rPr lang="en-US" dirty="0" err="1"/>
              <a:t>argumentasi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variabel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Digambarkan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diagram </a:t>
            </a:r>
            <a:r>
              <a:rPr lang="en-US"/>
              <a:t>skematik</a:t>
            </a:r>
          </a:p>
        </p:txBody>
      </p:sp>
    </p:spTree>
    <p:extLst>
      <p:ext uri="{BB962C8B-B14F-4D97-AF65-F5344CB8AC3E}">
        <p14:creationId xmlns:p14="http://schemas.microsoft.com/office/powerpoint/2010/main" val="876862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785</Words>
  <Application>Microsoft Macintosh PowerPoint</Application>
  <PresentationFormat>On-screen Show (4:3)</PresentationFormat>
  <Paragraphs>107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DEFINISI TEORI</vt:lpstr>
      <vt:lpstr>KONSEP-CONSTRUCT</vt:lpstr>
      <vt:lpstr>Sambungan…</vt:lpstr>
      <vt:lpstr>Sambungan…</vt:lpstr>
      <vt:lpstr>Sambungan…</vt:lpstr>
      <vt:lpstr>Fungsi Kerangka Teori</vt:lpstr>
      <vt:lpstr>VARIABEL PENELITIAN</vt:lpstr>
      <vt:lpstr>Sambungan…..</vt:lpstr>
      <vt:lpstr>Jenis Kerangka Teori Dalam Penelitian</vt:lpstr>
      <vt:lpstr>PowerPoint Presentation</vt:lpstr>
      <vt:lpstr>PowerPoint Presentation</vt:lpstr>
      <vt:lpstr>PowerPoint Presentation</vt:lpstr>
      <vt:lpstr>Sambungan….</vt:lpstr>
      <vt:lpstr>Contoh: Model Unified Theory of Acceptance And Use of Technology (UTAUT) (Venkatesh et al., 2003)</vt:lpstr>
      <vt:lpstr>Keterangan :</vt:lpstr>
      <vt:lpstr>Kerangka Teori Yang Baik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Nafisah</dc:creator>
  <cp:lastModifiedBy>Microsoft Office User</cp:lastModifiedBy>
  <cp:revision>21</cp:revision>
  <cp:lastPrinted>2014-10-21T22:24:43Z</cp:lastPrinted>
  <dcterms:created xsi:type="dcterms:W3CDTF">2014-10-21T13:33:08Z</dcterms:created>
  <dcterms:modified xsi:type="dcterms:W3CDTF">2023-11-03T05:05:20Z</dcterms:modified>
</cp:coreProperties>
</file>